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7" r:id="rId4"/>
    <p:sldId id="283" r:id="rId5"/>
    <p:sldId id="282" r:id="rId6"/>
    <p:sldId id="259" r:id="rId7"/>
    <p:sldId id="257" r:id="rId8"/>
    <p:sldId id="270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6" r:id="rId18"/>
    <p:sldId id="287" r:id="rId19"/>
    <p:sldId id="290" r:id="rId20"/>
    <p:sldId id="272" r:id="rId21"/>
    <p:sldId id="279" r:id="rId22"/>
    <p:sldId id="280" r:id="rId23"/>
    <p:sldId id="271" r:id="rId24"/>
    <p:sldId id="273" r:id="rId25"/>
    <p:sldId id="28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1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3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3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6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8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6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16B0-26BF-40B9-9F5C-C6DE2E70F24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2FCD-FBE9-48EA-85B6-40DEE12BD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neftegaz.ru/images/bakterii.jpg" TargetMode="External"/><Relationship Id="rId13" Type="http://schemas.openxmlformats.org/officeDocument/2006/relationships/hyperlink" Target="http://www.topauthor.ru/uploads/2013-08/original/5335c5773305946606d23bac886130e3.jpeg" TargetMode="External"/><Relationship Id="rId3" Type="http://schemas.openxmlformats.org/officeDocument/2006/relationships/hyperlink" Target="http://cs411517.vk.me/v411517165/717/urn80xm7TBE.jpg" TargetMode="External"/><Relationship Id="rId7" Type="http://schemas.openxmlformats.org/officeDocument/2006/relationships/hyperlink" Target="https://encrypted-tbn0.gstatic.com/images?q=tbn:ANd9GcTGqIcjD96iv4Za9fmACOJ-o72RAL5gd7Xzv31jKEtGEmIzG7PO1A" TargetMode="External"/><Relationship Id="rId12" Type="http://schemas.openxmlformats.org/officeDocument/2006/relationships/hyperlink" Target="http://fs.4geo.ru/get/news/image/804320136_large.JPEG" TargetMode="External"/><Relationship Id="rId2" Type="http://schemas.openxmlformats.org/officeDocument/2006/relationships/hyperlink" Target="http://neftegaz.ru/images/zemlya.jpg" TargetMode="External"/><Relationship Id="rId16" Type="http://schemas.openxmlformats.org/officeDocument/2006/relationships/hyperlink" Target="https://encrypted-tbn1.gstatic.com/images?q=tbn:ANd9GcRCF_gqUtpEJGjzjNjGAbC9OBP0i-gJ1n6JEr8H3nMtHmMtEG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crypted-tbn1.gstatic.com/images?q=tbn:ANd9GcQmQBuSDwCRLFNQz66kXKWKOSFU4ycVPbCEUfLtWjIq9dgKZrJF" TargetMode="External"/><Relationship Id="rId11" Type="http://schemas.openxmlformats.org/officeDocument/2006/relationships/hyperlink" Target="http://www.bstu.by/uploads/images/%D0%A4%D0%B8%D0%BB%D1%8C%D1%82%D1%80.jpg" TargetMode="External"/><Relationship Id="rId5" Type="http://schemas.openxmlformats.org/officeDocument/2006/relationships/hyperlink" Target="https://encrypted-tbn3.gstatic.com/images?q=tbn:ANd9GcRkpV9Zo2yBGoP1Pc1ZgEL0aqluW4CO-KVQAsvAcZrTfUCRG29K" TargetMode="External"/><Relationship Id="rId15" Type="http://schemas.openxmlformats.org/officeDocument/2006/relationships/hyperlink" Target="http://astro.wx1.ru/img/astro_1237143655_1" TargetMode="External"/><Relationship Id="rId10" Type="http://schemas.openxmlformats.org/officeDocument/2006/relationships/hyperlink" Target="http://ecoportal.su/images/news/53556.jpg" TargetMode="External"/><Relationship Id="rId4" Type="http://schemas.openxmlformats.org/officeDocument/2006/relationships/hyperlink" Target="http://www.business-vector.info/wp-content/uploads/2014/03/eco-3.jpg" TargetMode="External"/><Relationship Id="rId9" Type="http://schemas.openxmlformats.org/officeDocument/2006/relationships/hyperlink" Target="http://zeleneet.com/media/2013/02/28833-320x213.jpg" TargetMode="External"/><Relationship Id="rId14" Type="http://schemas.openxmlformats.org/officeDocument/2006/relationships/hyperlink" Target="http://cdn4.img22.ria.ru/images/16472/76/164727675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332656"/>
            <a:ext cx="529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kk-K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702">
            <a:off x="1056309" y="808433"/>
            <a:ext cx="3600000" cy="54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010312"/>
            <a:ext cx="413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Ж.А.</a:t>
            </a:r>
          </a:p>
        </p:txBody>
      </p:sp>
    </p:spTree>
    <p:extLst>
      <p:ext uri="{BB962C8B-B14F-4D97-AF65-F5344CB8AC3E}">
        <p14:creationId xmlns:p14="http://schemas.microsoft.com/office/powerpoint/2010/main" val="121221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антропогенного воздействия на природу.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345638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4028" y="1916832"/>
            <a:ext cx="3564396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4028" y="1916832"/>
            <a:ext cx="35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324" y="2996952"/>
            <a:ext cx="1800200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996952"/>
            <a:ext cx="2088232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996952"/>
            <a:ext cx="1962218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2996952"/>
            <a:ext cx="194421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049479"/>
            <a:ext cx="3456384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5085184"/>
            <a:ext cx="374441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052736"/>
            <a:ext cx="475252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67744" y="10527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</a:p>
        </p:txBody>
      </p:sp>
      <p:cxnSp>
        <p:nvCxnSpPr>
          <p:cNvPr id="16" name="Прямая соединительная линия 15"/>
          <p:cNvCxnSpPr>
            <a:stCxn id="6" idx="1"/>
          </p:cNvCxnSpPr>
          <p:nvPr/>
        </p:nvCxnSpPr>
        <p:spPr>
          <a:xfrm flipH="1">
            <a:off x="1331640" y="1412776"/>
            <a:ext cx="9361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31640" y="1412776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3"/>
          </p:cNvCxnSpPr>
          <p:nvPr/>
        </p:nvCxnSpPr>
        <p:spPr>
          <a:xfrm>
            <a:off x="7020272" y="1412776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40352" y="1412776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2324" y="299695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деструк-тивное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299695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хищни-чество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2996952"/>
            <a:ext cx="196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стабилизи-рующее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272" y="29969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8" y="5049479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природопользование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056" y="508518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природопользование</a:t>
            </a:r>
          </a:p>
        </p:txBody>
      </p:sp>
      <p:cxnSp>
        <p:nvCxnSpPr>
          <p:cNvPr id="31" name="Прямая со стрелкой 30"/>
          <p:cNvCxnSpPr>
            <a:stCxn id="3" idx="2"/>
          </p:cNvCxnSpPr>
          <p:nvPr/>
        </p:nvCxnSpPr>
        <p:spPr>
          <a:xfrm flipH="1">
            <a:off x="1259632" y="2564904"/>
            <a:ext cx="1152128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2"/>
            <a:endCxn id="28" idx="0"/>
          </p:cNvCxnSpPr>
          <p:nvPr/>
        </p:nvCxnSpPr>
        <p:spPr>
          <a:xfrm>
            <a:off x="1092424" y="3861048"/>
            <a:ext cx="1319336" cy="11884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2"/>
          </p:cNvCxnSpPr>
          <p:nvPr/>
        </p:nvCxnSpPr>
        <p:spPr>
          <a:xfrm flipH="1">
            <a:off x="3131840" y="2564904"/>
            <a:ext cx="3474386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  <a:endCxn id="12" idx="0"/>
          </p:cNvCxnSpPr>
          <p:nvPr/>
        </p:nvCxnSpPr>
        <p:spPr>
          <a:xfrm flipH="1">
            <a:off x="2411760" y="3861048"/>
            <a:ext cx="900100" cy="11884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" idx="2"/>
            <a:endCxn id="10" idx="0"/>
          </p:cNvCxnSpPr>
          <p:nvPr/>
        </p:nvCxnSpPr>
        <p:spPr>
          <a:xfrm flipH="1">
            <a:off x="5625117" y="2564904"/>
            <a:ext cx="981109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2"/>
          </p:cNvCxnSpPr>
          <p:nvPr/>
        </p:nvCxnSpPr>
        <p:spPr>
          <a:xfrm>
            <a:off x="6606226" y="2564904"/>
            <a:ext cx="1494166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" idx="2"/>
            <a:endCxn id="29" idx="0"/>
          </p:cNvCxnSpPr>
          <p:nvPr/>
        </p:nvCxnSpPr>
        <p:spPr>
          <a:xfrm>
            <a:off x="5625117" y="3861048"/>
            <a:ext cx="1323147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2"/>
            <a:endCxn id="13" idx="0"/>
          </p:cNvCxnSpPr>
          <p:nvPr/>
        </p:nvCxnSpPr>
        <p:spPr>
          <a:xfrm flipH="1">
            <a:off x="6948264" y="3861048"/>
            <a:ext cx="1044116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8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воздействия человеческого общества на окружающую среду.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структуры земной поверхности: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искусственных озер и морей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режима поверхностных вод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распашка степей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мелиорация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лесов.</a:t>
            </a:r>
          </a:p>
          <a:p>
            <a:pPr marL="457200" indent="-457200">
              <a:buAutoNum type="arabicPeriod" startAt="2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состава биосферы и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круговоротов веществ: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 различных веществ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водоемы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различных веществ 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атмосферу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отвалов.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316616"/>
            <a:ext cx="4104000" cy="25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воздействия человеческого общества на окружающую среду.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3786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Изменения, вносимые в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биоту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истребление видов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интродукция видов животных и растений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выведение новых пород животных и сортов растений.</a:t>
            </a:r>
          </a:p>
          <a:p>
            <a:pPr marL="457200" indent="-457200">
              <a:buAutoNum type="arabicPeriod" startAt="4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теплового баланса планеты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окружающей среды в результате хозяйственной деятельности человека.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460"/>
            <a:ext cx="6840000" cy="25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загрязнения окружающей среды.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344816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Антропогенное загрязнение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252028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17032"/>
            <a:ext cx="2520280" cy="30243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708920"/>
            <a:ext cx="2304256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717032"/>
            <a:ext cx="2304256" cy="302433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708920"/>
            <a:ext cx="223224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717032"/>
            <a:ext cx="2232248" cy="30243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27089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27089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27089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71703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тепловое;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шумовое;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магнитное;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световое;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5896" y="3717032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аэрозоли;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химичческие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пестициды;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3717032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биогенное;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микро-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генетическое.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583668" y="2420888"/>
            <a:ext cx="0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4008" y="2420888"/>
            <a:ext cx="0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24328" y="2420888"/>
            <a:ext cx="0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</p:cNvCxnSpPr>
          <p:nvPr/>
        </p:nvCxnSpPr>
        <p:spPr>
          <a:xfrm>
            <a:off x="1655676" y="3356992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2"/>
            <a:endCxn id="7" idx="0"/>
          </p:cNvCxnSpPr>
          <p:nvPr/>
        </p:nvCxnSpPr>
        <p:spPr>
          <a:xfrm>
            <a:off x="4788024" y="3356992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8" idx="2"/>
            <a:endCxn id="9" idx="0"/>
          </p:cNvCxnSpPr>
          <p:nvPr/>
        </p:nvCxnSpPr>
        <p:spPr>
          <a:xfrm>
            <a:off x="7704348" y="3356992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7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отходов по агрегатному состоянию.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556792"/>
            <a:ext cx="280831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03848" y="155679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429000"/>
            <a:ext cx="280831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429000"/>
            <a:ext cx="280831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429000"/>
            <a:ext cx="2592288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350100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4290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342900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газообразные</a:t>
            </a:r>
          </a:p>
        </p:txBody>
      </p: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 flipH="1">
            <a:off x="1655676" y="2852936"/>
            <a:ext cx="309634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>
            <a:off x="4752020" y="2852936"/>
            <a:ext cx="3132348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6" idx="0"/>
          </p:cNvCxnSpPr>
          <p:nvPr/>
        </p:nvCxnSpPr>
        <p:spPr>
          <a:xfrm>
            <a:off x="4752020" y="2852936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6" y="1147314"/>
            <a:ext cx="2988000" cy="21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80" y="1153838"/>
            <a:ext cx="2736000" cy="17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34" y="4365104"/>
            <a:ext cx="3132000" cy="234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отходов.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возвратные;    безвозвратные.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47" y="1052729"/>
            <a:ext cx="4680000" cy="311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3908767"/>
            <a:ext cx="442800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 антропогенного воздействия на биосферу за год.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5318"/>
              </p:ext>
            </p:extLst>
          </p:nvPr>
        </p:nvGraphicFramePr>
        <p:xfrm>
          <a:off x="107504" y="1397000"/>
          <a:ext cx="8928992" cy="528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79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биосферы.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в биосферу.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12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Ископаемые – 100 млрд. тонн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Металлы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800 млн. тонн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вещества – 100тыс. наименований.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Синтетические материалы – 60 млн. тонн.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Минеральные удобрения – 500 млн. тонн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Пестициды – 5 млн. тонн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Металлы – 50 млн. тонн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Жидкий сток – 500 млрд. м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ᶟ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Твердые отходы – 17,4 млрд. тонн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 млрд. тонн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150 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тонн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3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8" y="2522805"/>
            <a:ext cx="5760000" cy="428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8140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природы и рациональное природопользование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845423"/>
            <a:ext cx="84288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не может перечить человеку, если человек не перечит её законам.»</a:t>
            </a:r>
          </a:p>
          <a:p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А.И.Герцен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59968"/>
            <a:ext cx="2376264" cy="2304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405710"/>
            <a:ext cx="1800200" cy="259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221088"/>
            <a:ext cx="2232248" cy="23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421378"/>
            <a:ext cx="3456384" cy="259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221088"/>
            <a:ext cx="2914988" cy="23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275996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Популяционно-видовой.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7014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организации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экопроблемы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меры охраны природы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живого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140571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мутаций в генофонде популяций видов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153240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различных химических препаратов;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методов генетической и клеточной инженерии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221088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исчезновение многих видов как результат антропогенных воздействий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422108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охраняемых природных территорий;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списков редких видов.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83768" y="3298878"/>
            <a:ext cx="576064" cy="699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3"/>
            <a:endCxn id="9" idx="1"/>
          </p:cNvCxnSpPr>
          <p:nvPr/>
        </p:nvCxnSpPr>
        <p:spPr>
          <a:xfrm>
            <a:off x="2483768" y="3912096"/>
            <a:ext cx="648072" cy="12784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  <a:endCxn id="6" idx="1"/>
          </p:cNvCxnSpPr>
          <p:nvPr/>
        </p:nvCxnSpPr>
        <p:spPr>
          <a:xfrm>
            <a:off x="4932040" y="2701854"/>
            <a:ext cx="576064" cy="15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7" idx="1"/>
          </p:cNvCxnSpPr>
          <p:nvPr/>
        </p:nvCxnSpPr>
        <p:spPr>
          <a:xfrm>
            <a:off x="5364088" y="5409220"/>
            <a:ext cx="7200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5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36912"/>
            <a:ext cx="2088232" cy="2160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989439"/>
            <a:ext cx="2304256" cy="27275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077072"/>
            <a:ext cx="2304256" cy="2664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989439"/>
            <a:ext cx="3312368" cy="22955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573016"/>
            <a:ext cx="3456384" cy="31683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2636912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биогеоценоти-ческий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989439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ландшафтов Земли под влиянием хозяйственной деятельности человека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989439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национальных парков и биосферных заповедников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077072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гидросферы;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озонового слоя;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ветровая эрозия почв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104" y="3573016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международных проектов по охране среды обитания;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компонентов биосферы;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лесов и восстановление почв</a:t>
            </a:r>
          </a:p>
        </p:txBody>
      </p: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 flipV="1">
            <a:off x="2195736" y="2137211"/>
            <a:ext cx="576064" cy="15798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3"/>
            <a:endCxn id="11" idx="1"/>
          </p:cNvCxnSpPr>
          <p:nvPr/>
        </p:nvCxnSpPr>
        <p:spPr>
          <a:xfrm>
            <a:off x="2195736" y="3717032"/>
            <a:ext cx="360040" cy="16988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 flipV="1">
            <a:off x="5076056" y="2353235"/>
            <a:ext cx="57606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4860032" y="5409220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4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образовательного ресурса.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712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ресурсы.</a:t>
            </a:r>
          </a:p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Антропогенное воздействие на природу.</a:t>
            </a:r>
          </a:p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природы и рациональное природопользование.</a:t>
            </a:r>
          </a:p>
          <a:p>
            <a:pPr marL="457200" indent="-4572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46722"/>
            <a:ext cx="3888000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выживания человечества.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920880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гармоничного взаимодействия человека и природы.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24142"/>
            <a:ext cx="252028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724142"/>
            <a:ext cx="2808312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724142"/>
            <a:ext cx="2664296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869160"/>
            <a:ext cx="3816424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869159"/>
            <a:ext cx="3888432" cy="10081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27809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27809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ресурсосбережение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272414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численности населения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48691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загрязнения окружающей среды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486916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потребительского подхода к природе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47664" y="1955741"/>
            <a:ext cx="0" cy="7684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63988" y="1988840"/>
            <a:ext cx="0" cy="7353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52320" y="1955741"/>
            <a:ext cx="0" cy="7684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15816" y="1988840"/>
            <a:ext cx="0" cy="28803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56176" y="1955741"/>
            <a:ext cx="0" cy="29134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3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62" y="1628799"/>
            <a:ext cx="3960000" cy="39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60648"/>
            <a:ext cx="805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улучшения качества окружающей среды.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1628799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–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технологий.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очистных сооружений.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современного топлива.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Электрификация производства, быта, транспорта.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Экономические 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новые экологические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8522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улучшения качества окружающей среды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Правовые 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законодательных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актов по защите окружающей среды.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Архитектурно-планировочные 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санитарно-защитных зон.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планировка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предприятий и жилых зон.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Озеленение населенных зон.</a:t>
            </a:r>
          </a:p>
          <a:p>
            <a:pPr marL="457200" indent="-457200">
              <a:buAutoNum type="arabicPeriod" startAt="5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Инженерно-организационные –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рациональной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работы транспорта и предприятий.</a:t>
            </a:r>
          </a:p>
          <a:p>
            <a:pPr marL="457200" indent="-457200">
              <a:buAutoNum type="arabicPeriod" startAt="5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94363"/>
            <a:ext cx="3888000" cy="284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рационального природопользования.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ресурсов (получение достоверных сведений):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оценка.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управления и использования.</a:t>
            </a:r>
          </a:p>
          <a:p>
            <a:pPr marL="457200" indent="-457200">
              <a:buAutoNum type="arabicPeriod" startAt="2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ресурсов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(обеспечение качественных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 количественных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показателей):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продуктивности.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85" y="3356992"/>
            <a:ext cx="4392000" cy="32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рационального природопользования.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Освоение ресурсов (внедрение передовых технологий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добычи):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 экономичность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комплексных схем добычи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переработки природного сырья.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Преобразование ресурсов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(изменение характеристик при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оптимизации параметров):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и качественное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обогащение.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97" y="3163513"/>
            <a:ext cx="4068000" cy="36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Итог. Умозаключения.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Воздействуя на природу, человек не всегда соизмеряет свои действия с возможностями биосферы.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будем, однако, слишком обольщаться нашими победами над природой.  За каждую такую победу она нам мстит. Каждая из этих побед имеет, правда, в первую очередь, те последствия, на которые мы рассчитывали, но во вторую и в третью очередь совсем другие, непредвиденные последствия, которые очень часто уничтожают значение первых».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Ф.Энгельс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8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http://neftegaz.ru/images/zemlya.jpg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692697"/>
            <a:ext cx="86409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3"/>
              </a:rPr>
              <a:t>http://cs411517.vk.me/v411517165/717/urn80xm7TBE.jpg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4"/>
              </a:rPr>
              <a:t>http://www.business-vector.info/wp-content/uploads/2014/03/eco-3.jpg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5"/>
              </a:rPr>
              <a:t>https://encryptedtbn3.gstatic.com/images?q=tbn:ANd9GcRkpV9Zo2yBGoP1Pc1ZgEL0aqluW4CO-KVQAsvAcZrTfUCRG29K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6"/>
              </a:rPr>
              <a:t>https://encryptedtbn1.gstatic.com/images?q=tbn:ANd9GcQmQBuSDwCRLFNQz66kXKWKOSFU4ycVPbCEUfLtWjIq9dgKZrJF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7"/>
              </a:rPr>
              <a:t>https://encrypted-tbn0.gstatic.com/images?q=tbn:ANd9GcTGqIcjD96iv4Za9fmACOJ-o72RAL5gd7Xzv31jKEtGEmIzG7PO1A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8"/>
              </a:rPr>
              <a:t>http://neftegaz.ru/images/bakterii.jpg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9"/>
              </a:rPr>
              <a:t>http://zeleneet.com/media/2013/02/28833-320x213.jpg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0"/>
              </a:rPr>
              <a:t>http://ecoportal.su/images/news/53556.jpg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1"/>
              </a:rPr>
              <a:t>http://www.bstu.by/uploads/images/%D0%A4%D0%B8%D0%BB%D1%8C%D1%82%D1%80.jpg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2"/>
              </a:rPr>
              <a:t>http://fs.4geo.ru/get/news/image/804320136_large.JPEG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3"/>
              </a:rPr>
              <a:t>http://www.topauthor.ru/uploads/201308/original/5335c5773305946606d23bac886130e3.jpeg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4"/>
              </a:rPr>
              <a:t>http://cdn4.img22.ria.ru/images/16472/76/164727675.jpg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5"/>
              </a:rPr>
              <a:t>http://astro.wx1.ru/img/astro_1237143655_1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hlinkClick r:id="rId16"/>
              </a:rPr>
              <a:t>https://encryptedtbn1.gstatic.com/images?q=tbn:ANd9GcRCF_gqUtpEJGjzjNjGAbC9OBP0i-gJ1n6JEr8H3nMtHmMtEGOw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496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используемые для оформления.</a:t>
            </a:r>
          </a:p>
        </p:txBody>
      </p:sp>
    </p:spTree>
    <p:extLst>
      <p:ext uri="{BB962C8B-B14F-4D97-AF65-F5344CB8AC3E}">
        <p14:creationId xmlns:p14="http://schemas.microsoft.com/office/powerpoint/2010/main" val="43056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6144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первой половине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особое беспокойство вызывало очень быстрое истощение природных ресурсов и возможная потеря человечества, как вида,  из-за полного исчерпания ресурсов.</a:t>
            </a:r>
          </a:p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объекты и явления, которые человек использует в процессе труда, называются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1.Атмосферный воздух.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2.Вода.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3.Полезные ископаемые.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4.Почва.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Солнечная радиация. 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Климат.</a:t>
            </a:r>
          </a:p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Растительность.  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8.Животный мир.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3669141"/>
            <a:ext cx="3744000" cy="318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Природно-экономическая классификация ресурсов.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068960"/>
            <a:ext cx="2880320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88969"/>
            <a:ext cx="2664296" cy="9599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373675"/>
            <a:ext cx="2700300" cy="9752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388969"/>
            <a:ext cx="2520280" cy="9599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5270" y="5013176"/>
            <a:ext cx="2736304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437112"/>
            <a:ext cx="280831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365104"/>
            <a:ext cx="2520280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4847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5270" y="1388969"/>
            <a:ext cx="268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148478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3068960"/>
            <a:ext cx="282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45091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агроклиматические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270" y="5085184"/>
            <a:ext cx="268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16" y="450912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</a:p>
        </p:txBody>
      </p:sp>
      <p:cxnSp>
        <p:nvCxnSpPr>
          <p:cNvPr id="18" name="Прямая со стрелкой 17"/>
          <p:cNvCxnSpPr>
            <a:stCxn id="3" idx="0"/>
            <a:endCxn id="5" idx="2"/>
          </p:cNvCxnSpPr>
          <p:nvPr/>
        </p:nvCxnSpPr>
        <p:spPr>
          <a:xfrm flipH="1" flipV="1">
            <a:off x="4626006" y="2348880"/>
            <a:ext cx="18002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1"/>
          </p:cNvCxnSpPr>
          <p:nvPr/>
        </p:nvCxnSpPr>
        <p:spPr>
          <a:xfrm flipH="1" flipV="1">
            <a:off x="2051720" y="2348880"/>
            <a:ext cx="1152128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3"/>
            <a:endCxn id="6" idx="2"/>
          </p:cNvCxnSpPr>
          <p:nvPr/>
        </p:nvCxnSpPr>
        <p:spPr>
          <a:xfrm flipV="1">
            <a:off x="6084168" y="2348880"/>
            <a:ext cx="1692188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439652" y="3501008"/>
            <a:ext cx="176419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  <a:endCxn id="9" idx="0"/>
          </p:cNvCxnSpPr>
          <p:nvPr/>
        </p:nvCxnSpPr>
        <p:spPr>
          <a:xfrm>
            <a:off x="6084168" y="3501008"/>
            <a:ext cx="1692188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  <a:endCxn id="7" idx="0"/>
          </p:cNvCxnSpPr>
          <p:nvPr/>
        </p:nvCxnSpPr>
        <p:spPr>
          <a:xfrm>
            <a:off x="4644008" y="3933056"/>
            <a:ext cx="19414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7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кадастров природных ресурсов.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систематизированный свод сведений, включающий качественную и количественную оценку объектов.</a:t>
            </a: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96122"/>
              </p:ext>
            </p:extLst>
          </p:nvPr>
        </p:nvGraphicFramePr>
        <p:xfrm>
          <a:off x="107505" y="1916834"/>
          <a:ext cx="8928990" cy="494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оболочки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кадастров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растительный и животный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реакриационный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охотничье-промысловый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климатический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континентальные, морские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агроклиматические, биоклиматические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8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Земельный, полезные ископаемые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Земельный, полезные ископаемые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природных ресурсов по их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исчерпаемости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0360" y="1790353"/>
            <a:ext cx="324036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65435" y="188355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исчерпаемые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156" y="2885745"/>
            <a:ext cx="2813807" cy="5400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848143"/>
            <a:ext cx="2731487" cy="9408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234" y="3933055"/>
            <a:ext cx="2901729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1157" y="2885746"/>
            <a:ext cx="248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невозобновимые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80720" y="2885745"/>
            <a:ext cx="2615328" cy="577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82848" y="4077072"/>
            <a:ext cx="2613199" cy="1938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3" y="4077072"/>
            <a:ext cx="2731486" cy="1938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2885746"/>
            <a:ext cx="265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возобновимые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0720" y="2885746"/>
            <a:ext cx="261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возобновимые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156" y="3933056"/>
            <a:ext cx="219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4077072"/>
            <a:ext cx="2659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ресурсы;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плодородие почв;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минеральное сырье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82848" y="4221088"/>
            <a:ext cx="2661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пресная вода</a:t>
            </a:r>
          </a:p>
        </p:txBody>
      </p:sp>
      <p:cxnSp>
        <p:nvCxnSpPr>
          <p:cNvPr id="28" name="Прямая со стрелкой 27"/>
          <p:cNvCxnSpPr>
            <a:stCxn id="3" idx="1"/>
          </p:cNvCxnSpPr>
          <p:nvPr/>
        </p:nvCxnSpPr>
        <p:spPr>
          <a:xfrm flipH="1">
            <a:off x="1704809" y="2114389"/>
            <a:ext cx="1535551" cy="7337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3"/>
          </p:cNvCxnSpPr>
          <p:nvPr/>
        </p:nvCxnSpPr>
        <p:spPr>
          <a:xfrm>
            <a:off x="6480720" y="2114389"/>
            <a:ext cx="1475656" cy="7337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</p:cNvCxnSpPr>
          <p:nvPr/>
        </p:nvCxnSpPr>
        <p:spPr>
          <a:xfrm>
            <a:off x="4860540" y="2438425"/>
            <a:ext cx="0" cy="4097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682828" y="3415675"/>
            <a:ext cx="43961" cy="507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8" idx="0"/>
          </p:cNvCxnSpPr>
          <p:nvPr/>
        </p:nvCxnSpPr>
        <p:spPr>
          <a:xfrm>
            <a:off x="4749611" y="3801259"/>
            <a:ext cx="36005" cy="275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2"/>
            <a:endCxn id="17" idx="0"/>
          </p:cNvCxnSpPr>
          <p:nvPr/>
        </p:nvCxnSpPr>
        <p:spPr>
          <a:xfrm>
            <a:off x="7788384" y="3463406"/>
            <a:ext cx="1064" cy="6136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0466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природных ресурсов по их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исчерпаемости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604993"/>
            <a:ext cx="4392488" cy="7438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53" y="2552239"/>
            <a:ext cx="2808312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5836" y="2552239"/>
            <a:ext cx="3312368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3921" y="2552239"/>
            <a:ext cx="2483768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717032"/>
            <a:ext cx="2736304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717032"/>
            <a:ext cx="2448272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229200"/>
            <a:ext cx="3672408" cy="908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760" y="160499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неисчерпаемые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3" y="255223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Мирового океана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2552239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воздух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3921" y="2552239"/>
            <a:ext cx="248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земных недр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37170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ветра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112" y="371703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морских приливов и волн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6" y="52292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энергия</a:t>
            </a:r>
          </a:p>
        </p:txBody>
      </p: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608004" y="2348880"/>
            <a:ext cx="0" cy="2033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</p:cNvCxnSpPr>
          <p:nvPr/>
        </p:nvCxnSpPr>
        <p:spPr>
          <a:xfrm flipH="1">
            <a:off x="899592" y="1976937"/>
            <a:ext cx="1512168" cy="4736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</p:cNvCxnSpPr>
          <p:nvPr/>
        </p:nvCxnSpPr>
        <p:spPr>
          <a:xfrm>
            <a:off x="6804248" y="1976937"/>
            <a:ext cx="1800200" cy="5753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8" idx="0"/>
          </p:cNvCxnSpPr>
          <p:nvPr/>
        </p:nvCxnSpPr>
        <p:spPr>
          <a:xfrm>
            <a:off x="2987824" y="2348880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516216" y="2348880"/>
            <a:ext cx="36004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2987824" y="3573016"/>
            <a:ext cx="19802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>
            <a:endCxn id="10" idx="0"/>
          </p:cNvCxnSpPr>
          <p:nvPr/>
        </p:nvCxnSpPr>
        <p:spPr>
          <a:xfrm>
            <a:off x="4968044" y="3573016"/>
            <a:ext cx="0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90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– источники или предпосылки получения материальных благ.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13674"/>
            <a:ext cx="2443630" cy="50248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844824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кие: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живые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средооб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разующие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природы.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видов живой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биоты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44824"/>
            <a:ext cx="2232248" cy="4993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1778835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-кие: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экологи-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ческое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равновесие в биосфере.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Продово-льственные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пригодные для пищи.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844822"/>
            <a:ext cx="2088232" cy="5013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4008" y="1844824"/>
            <a:ext cx="20882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Природные: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объекты и явления.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-кого равновесия: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равновесия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813674"/>
            <a:ext cx="2411760" cy="5044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32240" y="1844824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Антропоген-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явления, условия, необходимые для существо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человечества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33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3165364"/>
            <a:ext cx="5400000" cy="3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Антропогенное воздействие на природу.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не терпит неточностей и не прощает ошибок».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Р.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Эмерсон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486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«Природу легче всего подчинить, повинуясь ей».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Ж.-И. Кусто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3419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Человеческая деятельность, ведущаяся без научной основы,  наносит колоссальный вред природным системам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9639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1290</Words>
  <Application>Microsoft Office PowerPoint</Application>
  <PresentationFormat>Экран (4:3)</PresentationFormat>
  <Paragraphs>284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name</cp:lastModifiedBy>
  <cp:revision>45</cp:revision>
  <dcterms:created xsi:type="dcterms:W3CDTF">2015-02-25T08:15:31Z</dcterms:created>
  <dcterms:modified xsi:type="dcterms:W3CDTF">2022-02-25T03:07:47Z</dcterms:modified>
</cp:coreProperties>
</file>